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2B037-22DA-480B-9F27-E0E34AFD2E95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1478-62F3-4DB3-9EBB-DB71C03F289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2B037-22DA-480B-9F27-E0E34AFD2E95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1478-62F3-4DB3-9EBB-DB71C03F2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2B037-22DA-480B-9F27-E0E34AFD2E95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1478-62F3-4DB3-9EBB-DB71C03F2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2B037-22DA-480B-9F27-E0E34AFD2E95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1478-62F3-4DB3-9EBB-DB71C03F289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2B037-22DA-480B-9F27-E0E34AFD2E95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1478-62F3-4DB3-9EBB-DB71C03F2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2B037-22DA-480B-9F27-E0E34AFD2E95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1478-62F3-4DB3-9EBB-DB71C03F289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2B037-22DA-480B-9F27-E0E34AFD2E95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1478-62F3-4DB3-9EBB-DB71C03F289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2B037-22DA-480B-9F27-E0E34AFD2E95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1478-62F3-4DB3-9EBB-DB71C03F2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2B037-22DA-480B-9F27-E0E34AFD2E95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1478-62F3-4DB3-9EBB-DB71C03F2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2B037-22DA-480B-9F27-E0E34AFD2E95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1478-62F3-4DB3-9EBB-DB71C03F2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2B037-22DA-480B-9F27-E0E34AFD2E95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1478-62F3-4DB3-9EBB-DB71C03F289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E02B037-22DA-480B-9F27-E0E34AFD2E95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D271478-62F3-4DB3-9EBB-DB71C03F289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chantedlearning.com/coloring/farm.shtml" TargetMode="External"/><Relationship Id="rId2" Type="http://schemas.openxmlformats.org/officeDocument/2006/relationships/hyperlink" Target="http://www.kidsfarm.com/farm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43000" y="457200"/>
            <a:ext cx="6512511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5"/>
                </a:solidFill>
              </a:rPr>
              <a:t>Information Literacy</a:t>
            </a:r>
            <a:br>
              <a:rPr lang="en-US" dirty="0" smtClean="0">
                <a:solidFill>
                  <a:schemeClr val="accent5"/>
                </a:solidFill>
              </a:rPr>
            </a:br>
            <a:r>
              <a:rPr lang="en-US" sz="4000" dirty="0" smtClean="0">
                <a:solidFill>
                  <a:schemeClr val="accent5"/>
                </a:solidFill>
              </a:rPr>
              <a:t>Action Plan</a:t>
            </a:r>
            <a:endParaRPr lang="en-US" sz="4000" dirty="0">
              <a:solidFill>
                <a:schemeClr val="accent5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143000" y="2438400"/>
            <a:ext cx="6400800" cy="347472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Need: </a:t>
            </a:r>
            <a:r>
              <a:rPr 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Students have access to an overwhelming amount of information from a variety of print and online sources. How can students learn to quickly evaluate and assess resources to determine what is a quality and accurate source? </a:t>
            </a:r>
          </a:p>
          <a:p>
            <a:endParaRPr lang="en-US" sz="1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5"/>
                </a:solidFill>
              </a:rPr>
              <a:t>Definition: </a:t>
            </a:r>
            <a:r>
              <a:rPr 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ability to locate, organize, evaluate, manage and use information. </a:t>
            </a:r>
          </a:p>
          <a:p>
            <a:endParaRPr lang="en-US" sz="1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800" b="1" dirty="0" smtClean="0">
                <a:solidFill>
                  <a:schemeClr val="accent5"/>
                </a:solidFill>
              </a:rPr>
              <a:t>S.O.S. for </a:t>
            </a:r>
            <a:r>
              <a:rPr lang="en-US" sz="1800" b="1" dirty="0">
                <a:solidFill>
                  <a:schemeClr val="accent5"/>
                </a:solidFill>
              </a:rPr>
              <a:t>Information Literacy: </a:t>
            </a:r>
            <a:r>
              <a:rPr 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www.informationliteracy.org</a:t>
            </a:r>
            <a:endParaRPr lang="en-US" b="1" dirty="0">
              <a:solidFill>
                <a:schemeClr val="accent5"/>
              </a:solidFill>
            </a:endParaRPr>
          </a:p>
        </p:txBody>
      </p:sp>
      <p:pic>
        <p:nvPicPr>
          <p:cNvPr id="1026" name="Picture 2" descr="C:\Users\amouser\AppData\Local\Microsoft\Windows\Temporary Internet Files\Content.IE5\Y8KE6WKY\MC90043478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572000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3066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609600"/>
            <a:ext cx="6512511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5"/>
                </a:solidFill>
              </a:rPr>
              <a:t>Information Literacy</a:t>
            </a:r>
            <a:br>
              <a:rPr lang="en-US" dirty="0" smtClean="0">
                <a:solidFill>
                  <a:schemeClr val="accent5"/>
                </a:solidFill>
              </a:rPr>
            </a:br>
            <a:r>
              <a:rPr lang="en-US" sz="4000" dirty="0" smtClean="0">
                <a:solidFill>
                  <a:schemeClr val="accent5"/>
                </a:solidFill>
              </a:rPr>
              <a:t>Standards 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2286000"/>
            <a:ext cx="6400800" cy="347472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sz="2900" b="1" dirty="0" smtClean="0">
                <a:solidFill>
                  <a:schemeClr val="accent5"/>
                </a:solidFill>
              </a:rPr>
              <a:t>I-SAIL: Aligned with Common Core</a:t>
            </a:r>
          </a:p>
          <a:p>
            <a:pPr lvl="0"/>
            <a:r>
              <a:rPr lang="en-US" sz="2300" b="1" dirty="0"/>
              <a:t>Standard 1: </a:t>
            </a:r>
            <a:r>
              <a:rPr lang="en-US" sz="2300" dirty="0"/>
              <a:t>Access information efficiently and effectively to inquire, think critically, and gain knowledge</a:t>
            </a:r>
          </a:p>
          <a:p>
            <a:pPr lvl="0"/>
            <a:r>
              <a:rPr lang="en-US" sz="2300" b="1" dirty="0"/>
              <a:t>Standard 2: </a:t>
            </a:r>
            <a:r>
              <a:rPr lang="en-US" sz="2300" dirty="0"/>
              <a:t>Evaluate information critically and competently</a:t>
            </a:r>
            <a:r>
              <a:rPr lang="en-US" sz="2300" b="1" dirty="0"/>
              <a:t> </a:t>
            </a:r>
            <a:endParaRPr lang="en-US" sz="2300" dirty="0"/>
          </a:p>
          <a:p>
            <a:pPr lvl="0"/>
            <a:r>
              <a:rPr lang="en-US" sz="2300" b="1" dirty="0"/>
              <a:t>Standard 3: </a:t>
            </a:r>
            <a:r>
              <a:rPr lang="en-US" sz="2300" dirty="0"/>
              <a:t>Use information accurately, creatively, and ethically to share knowledge and to participate collaboratively and productively as a member of a democratic society</a:t>
            </a:r>
          </a:p>
          <a:p>
            <a:pPr lvl="0"/>
            <a:r>
              <a:rPr lang="en-US" sz="2300" b="1" dirty="0"/>
              <a:t>Standard 4: </a:t>
            </a:r>
            <a:r>
              <a:rPr lang="en-US" sz="2300" dirty="0"/>
              <a:t>Appreciate literature and other creative expressions of thoughts and ideas and pursue knowledge related to personal interests and aesthetic growth</a:t>
            </a:r>
          </a:p>
          <a:p>
            <a:pPr lvl="0"/>
            <a:r>
              <a:rPr lang="en-US" sz="2300" b="1" dirty="0"/>
              <a:t>Standard 5: </a:t>
            </a:r>
            <a:r>
              <a:rPr lang="en-US" sz="2300" dirty="0"/>
              <a:t>Understand and practice Internet safety when using any electronic media for educational, social, or recreational purposes. </a:t>
            </a:r>
            <a:endParaRPr lang="en-US" sz="2300" dirty="0"/>
          </a:p>
          <a:p>
            <a:pPr lvl="0"/>
            <a:r>
              <a:rPr lang="en-US" sz="2600" dirty="0" smtClean="0">
                <a:solidFill>
                  <a:schemeClr val="accent5"/>
                </a:solidFill>
              </a:rPr>
              <a:t>http</a:t>
            </a:r>
            <a:r>
              <a:rPr lang="en-US" sz="2600" dirty="0">
                <a:solidFill>
                  <a:schemeClr val="accent5"/>
                </a:solidFill>
              </a:rPr>
              <a:t>://www.islma.org/ISAIL.htm</a:t>
            </a:r>
            <a:endParaRPr lang="en-US" sz="2600" dirty="0">
              <a:solidFill>
                <a:schemeClr val="accent5"/>
              </a:solidFill>
            </a:endParaRPr>
          </a:p>
          <a:p>
            <a:pPr lvl="1"/>
            <a:endParaRPr lang="en-US" sz="2600" dirty="0" smtClean="0">
              <a:solidFill>
                <a:schemeClr val="accent5"/>
              </a:solidFill>
            </a:endParaRPr>
          </a:p>
        </p:txBody>
      </p:sp>
      <p:pic>
        <p:nvPicPr>
          <p:cNvPr id="2052" name="Picture 4" descr="C:\Users\amouser\AppData\Local\Microsoft\Windows\Temporary Internet Files\Content.IE5\V2H12AXL\MP90040278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5206492"/>
            <a:ext cx="1686516" cy="1383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858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685800"/>
            <a:ext cx="6512511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5"/>
                </a:solidFill>
              </a:rPr>
              <a:t>Big6 &amp; Super3 Models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47800" y="2362200"/>
            <a:ext cx="6400800" cy="3474720"/>
          </a:xfrm>
        </p:spPr>
        <p:txBody>
          <a:bodyPr>
            <a:normAutofit fontScale="85000" lnSpcReduction="20000"/>
          </a:bodyPr>
          <a:lstStyle/>
          <a:p>
            <a:r>
              <a:rPr lang="en-US" sz="4400" b="1" dirty="0" smtClean="0">
                <a:solidFill>
                  <a:schemeClr val="accent5"/>
                </a:solidFill>
              </a:rPr>
              <a:t>Plan</a:t>
            </a:r>
          </a:p>
          <a:p>
            <a:pPr marL="45720" indent="0">
              <a:buNone/>
            </a:pPr>
            <a:endParaRPr lang="en-US" sz="2800" dirty="0" smtClean="0">
              <a:solidFill>
                <a:schemeClr val="accent5"/>
              </a:solidFill>
            </a:endParaRPr>
          </a:p>
          <a:p>
            <a:pPr lvl="5"/>
            <a:r>
              <a:rPr lang="en-US" sz="4300" b="1" dirty="0" smtClean="0">
                <a:solidFill>
                  <a:schemeClr val="accent5"/>
                </a:solidFill>
              </a:rPr>
              <a:t>Do</a:t>
            </a:r>
            <a:r>
              <a:rPr lang="en-US" sz="4300" dirty="0" smtClean="0">
                <a:solidFill>
                  <a:schemeClr val="accent5"/>
                </a:solidFill>
              </a:rPr>
              <a:t> </a:t>
            </a:r>
          </a:p>
          <a:p>
            <a:pPr marL="45720" indent="0">
              <a:buNone/>
            </a:pPr>
            <a:endParaRPr lang="en-US" sz="2800" dirty="0" smtClean="0">
              <a:solidFill>
                <a:schemeClr val="accent5"/>
              </a:solidFill>
            </a:endParaRPr>
          </a:p>
          <a:p>
            <a:pPr lvl="8"/>
            <a:r>
              <a:rPr lang="en-US" sz="4300" b="1" dirty="0" smtClean="0">
                <a:solidFill>
                  <a:schemeClr val="accent5"/>
                </a:solidFill>
              </a:rPr>
              <a:t>Review</a:t>
            </a:r>
            <a:r>
              <a:rPr lang="en-US" sz="4300" dirty="0" smtClean="0">
                <a:solidFill>
                  <a:schemeClr val="accent5"/>
                </a:solidFill>
              </a:rPr>
              <a:t> </a:t>
            </a:r>
          </a:p>
          <a:p>
            <a:endParaRPr lang="en-US" sz="2800" dirty="0">
              <a:solidFill>
                <a:schemeClr val="accent5"/>
              </a:solidFill>
            </a:endParaRPr>
          </a:p>
          <a:p>
            <a:r>
              <a:rPr lang="en-US" sz="3300" dirty="0" smtClean="0">
                <a:solidFill>
                  <a:schemeClr val="accent5"/>
                </a:solidFill>
              </a:rPr>
              <a:t>http</a:t>
            </a:r>
            <a:r>
              <a:rPr lang="en-US" sz="3300" dirty="0">
                <a:solidFill>
                  <a:schemeClr val="accent5"/>
                </a:solidFill>
              </a:rPr>
              <a:t>://</a:t>
            </a:r>
            <a:r>
              <a:rPr lang="en-US" sz="3300" dirty="0" smtClean="0">
                <a:solidFill>
                  <a:schemeClr val="accent5"/>
                </a:solidFill>
              </a:rPr>
              <a:t>big6.com</a:t>
            </a:r>
            <a:endParaRPr lang="en-US" sz="3300" dirty="0">
              <a:solidFill>
                <a:schemeClr val="accent5"/>
              </a:solidFill>
            </a:endParaRPr>
          </a:p>
        </p:txBody>
      </p:sp>
      <p:pic>
        <p:nvPicPr>
          <p:cNvPr id="3074" name="Picture 2" descr="C:\Users\amouser\AppData\Local\Microsoft\Windows\Temporary Internet Files\Content.IE5\69XHTFSW\MC90005734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642" y="1709928"/>
            <a:ext cx="1304158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mouser\AppData\Local\Microsoft\Windows\Temporary Internet Files\Content.IE5\L69AT2L8\MC90005843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905382"/>
            <a:ext cx="1802393" cy="117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mouser\AppData\Local\Microsoft\Windows\Temporary Internet Files\Content.IE5\69XHTFSW\MC90001916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413" y="4346362"/>
            <a:ext cx="1404779" cy="1543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4488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33400"/>
            <a:ext cx="6512511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5"/>
                </a:solidFill>
              </a:rPr>
              <a:t>Animal Detectives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0" y="1490248"/>
            <a:ext cx="6400800" cy="4572000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Research petting zoo animals in preparation for a field trip</a:t>
            </a:r>
          </a:p>
          <a:p>
            <a:r>
              <a:rPr lang="en-US" sz="1800" dirty="0" smtClean="0"/>
              <a:t>Sort the fiction and non-fiction print materials. </a:t>
            </a:r>
          </a:p>
          <a:p>
            <a:r>
              <a:rPr lang="en-US" sz="1800" dirty="0" smtClean="0"/>
              <a:t>Plan which group members will research the print materials and which will research online. </a:t>
            </a:r>
          </a:p>
          <a:p>
            <a:r>
              <a:rPr lang="en-US" sz="1800" dirty="0" smtClean="0"/>
              <a:t>Each member needs to find one fact about their animal to write on their poster. </a:t>
            </a:r>
          </a:p>
          <a:p>
            <a:r>
              <a:rPr lang="en-US" sz="1800" dirty="0" smtClean="0"/>
              <a:t>Each member needs to create and write on the poster one question about their animal to ask the petting zoo guide. </a:t>
            </a:r>
          </a:p>
          <a:p>
            <a:r>
              <a:rPr lang="en-US" sz="1800" dirty="0" smtClean="0"/>
              <a:t>The group will present their petting zoo animal fact poster to the class. </a:t>
            </a:r>
          </a:p>
          <a:p>
            <a:pPr marL="228600" lvl="2"/>
            <a:r>
              <a:rPr lang="en-US" dirty="0" smtClean="0"/>
              <a:t>Websites: </a:t>
            </a:r>
            <a:r>
              <a:rPr lang="en-US" u="sng" dirty="0">
                <a:solidFill>
                  <a:schemeClr val="accent5"/>
                </a:solidFill>
                <a:hlinkClick r:id="rId2"/>
              </a:rPr>
              <a:t>http://</a:t>
            </a:r>
            <a:r>
              <a:rPr lang="en-US" u="sng" dirty="0" smtClean="0">
                <a:solidFill>
                  <a:schemeClr val="accent5"/>
                </a:solidFill>
                <a:hlinkClick r:id="rId2"/>
              </a:rPr>
              <a:t>www.kidsfarm.com/farm.htm</a:t>
            </a:r>
            <a:endParaRPr lang="en-US" sz="1600" dirty="0" smtClean="0">
              <a:solidFill>
                <a:schemeClr val="accent5"/>
              </a:solidFill>
            </a:endParaRPr>
          </a:p>
          <a:p>
            <a:pPr marL="1207008" lvl="4" indent="0">
              <a:buNone/>
            </a:pPr>
            <a:r>
              <a:rPr lang="en-US" sz="1600" dirty="0">
                <a:solidFill>
                  <a:schemeClr val="accent5"/>
                </a:solidFill>
              </a:rPr>
              <a:t> </a:t>
            </a:r>
            <a:r>
              <a:rPr lang="en-US" u="sng" dirty="0">
                <a:solidFill>
                  <a:schemeClr val="accent5"/>
                </a:solidFill>
                <a:hlinkClick r:id="rId3"/>
              </a:rPr>
              <a:t>http://</a:t>
            </a:r>
            <a:r>
              <a:rPr lang="en-US" u="sng" dirty="0" smtClean="0">
                <a:solidFill>
                  <a:schemeClr val="accent5"/>
                </a:solidFill>
                <a:hlinkClick r:id="rId3"/>
              </a:rPr>
              <a:t>www.enchantedlearning.com/coloring/farm.shtml</a:t>
            </a:r>
            <a:endParaRPr lang="en-US" u="sng" dirty="0" smtClean="0">
              <a:solidFill>
                <a:schemeClr val="accent5"/>
              </a:solidFill>
            </a:endParaRPr>
          </a:p>
          <a:p>
            <a:pPr marL="1207008" lvl="4" indent="0">
              <a:buNone/>
            </a:pPr>
            <a:endParaRPr lang="en-US" u="sng" dirty="0"/>
          </a:p>
          <a:p>
            <a:pPr marL="1207008" lvl="4" indent="0">
              <a:buNone/>
            </a:pPr>
            <a:endParaRPr lang="en-US" dirty="0"/>
          </a:p>
          <a:p>
            <a:pPr marL="1207008" lvl="4" indent="0">
              <a:buNone/>
            </a:pPr>
            <a:endParaRPr lang="en-US" dirty="0"/>
          </a:p>
        </p:txBody>
      </p:sp>
      <p:pic>
        <p:nvPicPr>
          <p:cNvPr id="4098" name="Picture 2" descr="C:\Users\amouser\AppData\Local\Microsoft\Windows\Temporary Internet Files\Content.IE5\M6LDGX00\MC90005722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431394"/>
            <a:ext cx="1539545" cy="1261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91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33400"/>
            <a:ext cx="6512511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5"/>
                </a:solidFill>
              </a:rPr>
              <a:t>Now What?</a:t>
            </a:r>
            <a:br>
              <a:rPr lang="en-US" dirty="0" smtClean="0">
                <a:solidFill>
                  <a:schemeClr val="accent5"/>
                </a:solidFill>
              </a:rPr>
            </a:br>
            <a:r>
              <a:rPr lang="en-US" sz="2800" dirty="0" smtClean="0">
                <a:solidFill>
                  <a:schemeClr val="accent5"/>
                </a:solidFill>
              </a:rPr>
              <a:t>Plug in the Plan! 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2057400"/>
            <a:ext cx="6400800" cy="34747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How can your grade level collaborate to implement the information literacy standards and the Super3 model? </a:t>
            </a:r>
          </a:p>
          <a:p>
            <a:endParaRPr lang="en-US" dirty="0"/>
          </a:p>
          <a:p>
            <a:r>
              <a:rPr lang="en-US" dirty="0" smtClean="0"/>
              <a:t>Share one lesson that could include the Super3 model. </a:t>
            </a:r>
          </a:p>
          <a:p>
            <a:endParaRPr lang="en-US" dirty="0"/>
          </a:p>
          <a:p>
            <a:r>
              <a:rPr lang="en-US" dirty="0" smtClean="0"/>
              <a:t>Use the Plan, Do, Review posters provided as a reminder. </a:t>
            </a:r>
            <a:endParaRPr lang="en-US" dirty="0"/>
          </a:p>
        </p:txBody>
      </p:sp>
      <p:pic>
        <p:nvPicPr>
          <p:cNvPr id="5122" name="Picture 2" descr="C:\Users\amouser\AppData\Local\Microsoft\Windows\Temporary Internet Files\Content.IE5\3JNEPOQU\MC90038975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5456" y="5181600"/>
            <a:ext cx="1122554" cy="122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937456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62</TotalTime>
  <Words>322</Words>
  <Application>Microsoft Office PowerPoint</Application>
  <PresentationFormat>On-screen Show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Slipstream</vt:lpstr>
      <vt:lpstr>Information Literacy Action Plan</vt:lpstr>
      <vt:lpstr>Information Literacy Standards </vt:lpstr>
      <vt:lpstr>Big6 &amp; Super3 Models</vt:lpstr>
      <vt:lpstr>Animal Detectives</vt:lpstr>
      <vt:lpstr>Now What? Plug in the Plan! </vt:lpstr>
    </vt:vector>
  </TitlesOfParts>
  <Company>Tri-Valley CUSD #3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 Action Plan</dc:title>
  <dc:creator>Amie Mouser</dc:creator>
  <cp:lastModifiedBy>Amie Mouser</cp:lastModifiedBy>
  <cp:revision>8</cp:revision>
  <dcterms:created xsi:type="dcterms:W3CDTF">2013-04-28T21:18:23Z</dcterms:created>
  <dcterms:modified xsi:type="dcterms:W3CDTF">2013-04-28T22:21:02Z</dcterms:modified>
</cp:coreProperties>
</file>